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73" r:id="rId4"/>
    <p:sldId id="262" r:id="rId5"/>
    <p:sldId id="261" r:id="rId6"/>
    <p:sldId id="263" r:id="rId7"/>
    <p:sldId id="264" r:id="rId8"/>
    <p:sldId id="265" r:id="rId9"/>
    <p:sldId id="266" r:id="rId10"/>
    <p:sldId id="270" r:id="rId11"/>
    <p:sldId id="258" r:id="rId12"/>
    <p:sldId id="272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A0C2A-B4DE-49F0-97E9-ACB23D54226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45151-0CD9-4306-ADFE-7B6DFA0BC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84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14B2-88C7-483A-8CFB-329EB07E8C5D}" type="datetime1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Дирекция ДСЗН Москвы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ED85-0AFC-4F5F-B05D-AFBE9E946F5A}" type="datetime1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Дирекция ДСЗН Москвы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C5FC-D8D1-49AF-A2CB-930C56AAFDE8}" type="datetime1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Дирекция ДСЗН Москвы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A9FE2-EA49-4E2A-8622-747A6825F114}" type="datetime1">
              <a:rPr lang="ru-RU" smtClean="0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Осиновская Дирекция ДСЗН Москвы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4DC43-F675-4EBB-95DD-F31F453A7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5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8D4A-A4E7-4968-8489-EAB68E14C6C0}" type="datetime1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Дирекция ДСЗН Москвы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F49D-EF5E-4253-9489-F94C92B98F65}" type="datetime1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Дирекция ДСЗН Москвы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2073-3064-451A-9A09-34110B8ADDAA}" type="datetime1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Дирекция ДСЗН Москвы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FE71-A46F-43A2-AC57-28EE5BC461E8}" type="datetime1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Дирекция ДСЗН Москвы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5D38-444A-401A-817D-7162DA2F4055}" type="datetime1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Дирекция ДСЗН Москвы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24A5-AB6D-4052-8536-6EC554256E89}" type="datetime1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Дирекция ДСЗН Москвы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C197-0C8A-4935-83F8-E7E3A6B42085}" type="datetime1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Дирекция ДСЗН Москвы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0C78-6FE7-4AA3-A5D0-A0AACB5A4895}" type="datetime1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Дирекция ДСЗН Москвы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FD0E7-C2ED-4295-85D1-D80226D0CDC8}" type="datetime1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Осиновская Дирекция ДСЗН Москвы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Описание маршрута следования к </a:t>
            </a:r>
            <a:r>
              <a:rPr lang="ru-RU" b="1" dirty="0" smtClean="0"/>
              <a:t>объекту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91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119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Тактильные указатели на путях движения</a:t>
            </a:r>
            <a:endParaRPr lang="ru-RU" dirty="0"/>
          </a:p>
        </p:txBody>
      </p:sp>
      <p:pic>
        <p:nvPicPr>
          <p:cNvPr id="3074" name="Picture 2" descr="J:\работа\Мои рисунки2\трасп-пеш структ\препятствия\P1070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9324"/>
            <a:ext cx="3902772" cy="292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работа\объекты фото\104_PANA\P12204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33" y="2276872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253D4A-0D2C-4111-B07A-F6C61FE0599E}" type="datetime1">
              <a:rPr lang="ru-RU" smtClean="0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Осиновская Дирекция ДСЗН Москвы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4DC43-F675-4EBB-95DD-F31F453A767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43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sz="quarter"/>
          </p:nvPr>
        </p:nvSpPr>
        <p:spPr>
          <a:xfrm>
            <a:off x="489612" y="332656"/>
            <a:ext cx="8229600" cy="1143000"/>
          </a:xfrm>
        </p:spPr>
        <p:txBody>
          <a:bodyPr/>
          <a:lstStyle/>
          <a:p>
            <a:r>
              <a:rPr lang="ru-RU" altLang="ru-RU" smtClean="0"/>
              <a:t>Перепады высот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0BF2065-E595-40F9-A2DD-35E5BAEAF0E4}" type="datetime1">
              <a:rPr lang="ru-RU" smtClean="0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Осиновская Дирекция ДСЗН Москвы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EA320-FB8B-4236-A7D5-75E3111C695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755576" y="1268760"/>
            <a:ext cx="7920880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Перепады высот бордюрных камней, ступени лестниц, пандусы с ненормативным уклоном  вызывают затруднения у инвалидов-колясочников.</a:t>
            </a:r>
            <a:endParaRPr lang="ru-RU" sz="2400" dirty="0"/>
          </a:p>
        </p:txBody>
      </p:sp>
      <p:pic>
        <p:nvPicPr>
          <p:cNvPr id="2050" name="Picture 2" descr="D:\Центр с Гусаровой, Паблик\P12206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Pictures\перепад 4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714620"/>
            <a:ext cx="2450228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Vera\Pictures\лестницы\боко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8625" y="2071678"/>
            <a:ext cx="2365375" cy="2582863"/>
          </a:xfrm>
          <a:prstGeom prst="rect">
            <a:avLst/>
          </a:prstGeom>
          <a:noFill/>
        </p:spPr>
      </p:pic>
      <p:pic>
        <p:nvPicPr>
          <p:cNvPr id="1027" name="Picture 3" descr="C:\Users\Vera\Pictures\пандусы\пандус поручн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4857760"/>
            <a:ext cx="3084513" cy="1493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9203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dirty="0" smtClean="0"/>
              <a:t>Съезды с уклоном более 10%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79912" y="1600200"/>
            <a:ext cx="4906888" cy="146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СНиП 35-01  3.3 При </a:t>
            </a:r>
            <a:r>
              <a:rPr lang="ru-RU" sz="2200" dirty="0"/>
              <a:t>устройстве съездов с тротуара около здания и в затесненных местах допускается увеличивать продольный уклон до 10%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779912" y="3356992"/>
            <a:ext cx="4906888" cy="27691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Съезды с уклоном до 10% считается безопасным для передвижения инвалидов, поэтому их наличие на путях движения к объекту допустимо не указывать. В описании маршрута перечисляются в основном элементы пешеходного пути, которые могут вызвать затруднения у инвалидов. </a:t>
            </a:r>
            <a:endParaRPr lang="ru-RU" sz="2400" dirty="0"/>
          </a:p>
        </p:txBody>
      </p:sp>
      <p:pic>
        <p:nvPicPr>
          <p:cNvPr id="7170" name="Picture 2" descr="J:\работа\объекты фото\104_PANA\P1070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5" descr="C:\Users\User\Pictures\съезд рис перп.p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 t="12685" r="380"/>
          <a:stretch>
            <a:fillRect/>
          </a:stretch>
        </p:blipFill>
        <p:spPr bwMode="auto">
          <a:xfrm>
            <a:off x="395536" y="1484784"/>
            <a:ext cx="3243204" cy="197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6CA56B-5D87-43B6-8FA0-6B96D45EDC49}" type="datetime1">
              <a:rPr lang="ru-RU" smtClean="0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Осиновская Дирекция ДСЗН Москвы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4DC43-F675-4EBB-95DD-F31F453A767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13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Открытые лестницы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0" y="5517232"/>
            <a:ext cx="3250704" cy="464915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755576" y="1346783"/>
            <a:ext cx="7488832" cy="100209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Отмечается наличие </a:t>
            </a:r>
            <a:r>
              <a:rPr lang="ru-RU" dirty="0" smtClean="0"/>
              <a:t>открытых лестниц, поручней </a:t>
            </a:r>
            <a:r>
              <a:rPr lang="ru-RU" dirty="0"/>
              <a:t>на </a:t>
            </a:r>
            <a:r>
              <a:rPr lang="ru-RU" dirty="0" smtClean="0"/>
              <a:t>лестницах, </a:t>
            </a:r>
            <a:r>
              <a:rPr lang="ru-RU" dirty="0" smtClean="0"/>
              <a:t>ненормативной высоты </a:t>
            </a:r>
            <a:r>
              <a:rPr lang="ru-RU" dirty="0" smtClean="0"/>
              <a:t>ступеней</a:t>
            </a:r>
          </a:p>
        </p:txBody>
      </p:sp>
      <p:pic>
        <p:nvPicPr>
          <p:cNvPr id="8196" name="Picture 4" descr="J:\работа\Мои рисунки2\лестницы открытые\откр лестн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/>
          <a:stretch/>
        </p:blipFill>
        <p:spPr bwMode="auto">
          <a:xfrm>
            <a:off x="4211960" y="3473839"/>
            <a:ext cx="3384874" cy="272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J:\работа\Мои рисунки2\лестницы открытые\P11204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73839"/>
            <a:ext cx="2487109" cy="272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6CE2-895E-4AAA-8078-A429BA83C63B}" type="datetime1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Дирекция ДСЗН Москвы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20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57860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Пандусы</a:t>
            </a:r>
            <a:endParaRPr lang="ru-RU" sz="3200" b="1" dirty="0"/>
          </a:p>
        </p:txBody>
      </p:sp>
      <p:pic>
        <p:nvPicPr>
          <p:cNvPr id="9218" name="Picture 2" descr="J:\работа\Мои рисунки2\пандусы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19471"/>
            <a:ext cx="2448197" cy="22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J:\работа\Мои рисунки2\пандусы\жил дои\IMG_05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2952705" cy="22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034" y="2571744"/>
            <a:ext cx="8355129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СНиП 35-01    </a:t>
            </a:r>
            <a:r>
              <a:rPr lang="ru-RU" dirty="0" smtClean="0"/>
              <a:t>3.29 </a:t>
            </a:r>
            <a:r>
              <a:rPr lang="ru-RU" dirty="0"/>
              <a:t>Максимальная высота одного подъема (марша) пандуса не должна превышать 0,8 м </a:t>
            </a:r>
            <a:r>
              <a:rPr lang="ru-RU" b="1" dirty="0"/>
              <a:t>при уклоне не более 8%. </a:t>
            </a:r>
            <a:endParaRPr lang="ru-RU" b="1" dirty="0" smtClean="0"/>
          </a:p>
          <a:p>
            <a:r>
              <a:rPr lang="ru-RU" dirty="0" smtClean="0"/>
              <a:t>3.32 </a:t>
            </a:r>
            <a:r>
              <a:rPr lang="ru-RU" dirty="0"/>
              <a:t>Вдоль обеих сторон всех лестниц и пандусов, </a:t>
            </a:r>
            <a:r>
              <a:rPr lang="ru-RU" dirty="0" smtClean="0"/>
              <a:t>… </a:t>
            </a:r>
            <a:r>
              <a:rPr lang="ru-RU" dirty="0"/>
              <a:t>необходимо устанавливать ограждения с поручнями. 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714488"/>
            <a:ext cx="81344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Указывается уклон пандусов и наличие поручней или наличие пологих обходных маршрутов движения. </a:t>
            </a:r>
            <a:endParaRPr lang="ru-RU" sz="2400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4010-4A7D-4067-9ADA-DBD44E05331F}" type="datetime1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Дирекция ДСЗН Москвы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62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Информацию о доступности объекта необходимо дополнить сведениями о доступности путей движения к нему от ближайших остановок общественного транспорта.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Степень </a:t>
            </a:r>
            <a:r>
              <a:rPr lang="ru-RU" b="1" dirty="0"/>
              <a:t>доступности этих путей движения </a:t>
            </a:r>
            <a:r>
              <a:rPr lang="ru-RU" b="1" dirty="0" smtClean="0"/>
              <a:t>не </a:t>
            </a:r>
            <a:r>
              <a:rPr lang="ru-RU" b="1" dirty="0"/>
              <a:t>влияет на доступность самого объекта.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3787-B13E-420A-9BDA-7AD8372D63F5}" type="datetime1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Дирекция ДСЗН Москвы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95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3.1 Путь следования к объекту пассажирским транспортом</a:t>
            </a:r>
            <a:r>
              <a:rPr lang="ru-RU" dirty="0" smtClean="0"/>
              <a:t> (описывается маршрут движения с использованием пассажирского транспорта); наличие адаптированного пассажирского транспорта к </a:t>
            </a:r>
            <a:r>
              <a:rPr lang="ru-RU" dirty="0" smtClean="0"/>
              <a:t>объекту (</a:t>
            </a:r>
            <a:r>
              <a:rPr lang="ru-RU" dirty="0" err="1" smtClean="0"/>
              <a:t>низкопольного</a:t>
            </a:r>
            <a:r>
              <a:rPr lang="ru-RU" dirty="0" smtClean="0"/>
              <a:t>);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3.2 Путь к объекту от ближайшей остановки пассажирского транспорта: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3.2.1 расстояние до объекта от остановки транспорта (м),</a:t>
            </a:r>
          </a:p>
          <a:p>
            <a:pPr marL="0" indent="0">
              <a:buNone/>
            </a:pPr>
            <a:r>
              <a:rPr lang="ru-RU" dirty="0" smtClean="0"/>
              <a:t>3.2.2 время движения (пешком) в минутах,</a:t>
            </a:r>
          </a:p>
          <a:p>
            <a:pPr marL="0" indent="0">
              <a:buNone/>
            </a:pPr>
            <a:r>
              <a:rPr lang="ru-RU" dirty="0" smtClean="0"/>
              <a:t>3.2.3 наличие выделенного от проезжей части пешеходного пути (да, нет),</a:t>
            </a:r>
          </a:p>
          <a:p>
            <a:pPr marL="0" indent="0">
              <a:buNone/>
            </a:pPr>
            <a:r>
              <a:rPr lang="ru-RU" dirty="0" smtClean="0"/>
              <a:t>3.2.5 наличие перекрестков: нерегулируемых; регулируемых, со звуковой сигнализацией, таймером;</a:t>
            </a:r>
          </a:p>
          <a:p>
            <a:pPr marL="0" indent="0">
              <a:buNone/>
            </a:pPr>
            <a:r>
              <a:rPr lang="ru-RU" dirty="0" smtClean="0"/>
              <a:t>3.2.6 наличие информации на пути следования к объекту (акустической, тактильной, визуальной);</a:t>
            </a:r>
          </a:p>
          <a:p>
            <a:pPr marL="0" indent="0">
              <a:buNone/>
            </a:pPr>
            <a:r>
              <a:rPr lang="ru-RU" dirty="0" smtClean="0"/>
              <a:t>3.2.7 наличие перепадов высоты на пути движения; описание их обустройства для инвалидов на коляске.</a:t>
            </a:r>
          </a:p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8D4A-A4E7-4968-8489-EAB68E14C6C0}" type="datetime1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Дирекция ДСЗН Москвы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 транспорта, номер маршрута, </a:t>
            </a:r>
            <a:br>
              <a:rPr lang="ru-RU" dirty="0"/>
            </a:br>
            <a:r>
              <a:rPr lang="ru-RU" dirty="0"/>
              <a:t>название </a:t>
            </a:r>
            <a:r>
              <a:rPr lang="ru-RU" dirty="0" smtClean="0"/>
              <a:t>остановки</a:t>
            </a:r>
            <a:endParaRPr lang="ru-RU" dirty="0"/>
          </a:p>
        </p:txBody>
      </p:sp>
      <p:pic>
        <p:nvPicPr>
          <p:cNvPr id="8" name="Picture 2" descr="J:\работа\Мои рисунки2\трасп-пеш структ\остановки\P1140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70587"/>
            <a:ext cx="3312369" cy="248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J:\работа\Мои рисунки2\трасп-пеш структ\транспорт\P118023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02"/>
          <a:stretch/>
        </p:blipFill>
        <p:spPr bwMode="auto">
          <a:xfrm>
            <a:off x="539552" y="2060848"/>
            <a:ext cx="1341405" cy="171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39752" y="1538865"/>
            <a:ext cx="5796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Указываются </a:t>
            </a:r>
            <a:r>
              <a:rPr lang="ru-RU" sz="2400" dirty="0"/>
              <a:t>наиболее удобные виды транспорта, остановки которых расположены максимально близко ко входу на объект.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C7E8-5606-4DDE-91A4-C0675E838AFC}" type="datetime1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Дирекция ДСЗН Москвы</a:t>
            </a: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3" name="Рисунок 12" descr="Рисунок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5294" y="3470587"/>
            <a:ext cx="3006985" cy="248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478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Расстояние до </a:t>
            </a:r>
            <a:r>
              <a:rPr lang="ru-RU" dirty="0" smtClean="0"/>
              <a:t>объекта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от остановки </a:t>
            </a:r>
            <a:r>
              <a:rPr lang="ru-RU" dirty="0" smtClean="0"/>
              <a:t>транспорта</a:t>
            </a:r>
            <a:endParaRPr lang="ru-RU" dirty="0"/>
          </a:p>
        </p:txBody>
      </p:sp>
      <p:pic>
        <p:nvPicPr>
          <p:cNvPr id="4" name="Content Placeholder 6" descr="P100060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672408" cy="28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25064" t="15208" r="25064" b="19246"/>
          <a:stretch/>
        </p:blipFill>
        <p:spPr bwMode="auto">
          <a:xfrm>
            <a:off x="4572000" y="1556792"/>
            <a:ext cx="3600400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4581128"/>
            <a:ext cx="77048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Указывается </a:t>
            </a:r>
            <a:r>
              <a:rPr lang="ru-RU" sz="2200" dirty="0"/>
              <a:t>приблизительное расстояние от остановки до объекта. Точное расстояние определяется с помощью картографических </a:t>
            </a:r>
            <a:r>
              <a:rPr lang="ru-RU" sz="2200" dirty="0" err="1"/>
              <a:t>интернет-ресурсов</a:t>
            </a:r>
            <a:r>
              <a:rPr lang="ru-RU" sz="2200" dirty="0"/>
              <a:t>. 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9721-534D-4991-B2E5-3133612F6B07}" type="datetime1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Дирекция ДСЗН Москвы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752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Наличие переходов на пути следования от </a:t>
            </a:r>
            <a:r>
              <a:rPr lang="ru-RU" sz="3600" dirty="0" smtClean="0"/>
              <a:t>остановки. </a:t>
            </a:r>
            <a:r>
              <a:rPr lang="ru-RU" sz="3600" dirty="0"/>
              <a:t>Регулируемый </a:t>
            </a:r>
            <a:r>
              <a:rPr lang="ru-RU" sz="3600" dirty="0" smtClean="0"/>
              <a:t>переход</a:t>
            </a:r>
            <a:endParaRPr lang="ru-RU" sz="3600" dirty="0"/>
          </a:p>
        </p:txBody>
      </p:sp>
      <p:pic>
        <p:nvPicPr>
          <p:cNvPr id="8" name="Объект 8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68" y="3140968"/>
            <a:ext cx="2148423" cy="2837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64088" y="587727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Звуковая сигнализация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6444208" y="3140968"/>
            <a:ext cx="1008112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Users\User\Pictures\переходы\P11708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5" t="17408"/>
          <a:stretch/>
        </p:blipFill>
        <p:spPr bwMode="auto">
          <a:xfrm>
            <a:off x="1205326" y="3428067"/>
            <a:ext cx="3898057" cy="291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374480"/>
            <a:ext cx="78584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Указывается наличие регулируемых переходов (есть, нет) на пути от остановки до объекта (на пути следования к объекту или обратно к остановке), в том числе указывается наличие переходов со звуковым сигналом светофора при разрешенном переходе.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9688-B227-486F-A158-1CFCAA34AD80}" type="datetime1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Дирекция ДСЗН Москвы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0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b="1" dirty="0" smtClean="0"/>
              <a:t>Нерегулируемый </a:t>
            </a:r>
            <a:r>
              <a:rPr lang="ru-RU" b="1" dirty="0"/>
              <a:t>переход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3"/>
          </p:nvPr>
        </p:nvSpPr>
        <p:spPr>
          <a:xfrm>
            <a:off x="457200" y="5445224"/>
            <a:ext cx="7643192" cy="68093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Переход через проезжую часть без светофора</a:t>
            </a:r>
            <a:endParaRPr lang="ru-RU" dirty="0"/>
          </a:p>
        </p:txBody>
      </p:sp>
      <p:pic>
        <p:nvPicPr>
          <p:cNvPr id="10" name="Объект 9"/>
          <p:cNvPicPr>
            <a:picLocks noGrp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7" r="-148"/>
          <a:stretch/>
        </p:blipFill>
        <p:spPr bwMode="auto">
          <a:xfrm>
            <a:off x="539552" y="1196752"/>
            <a:ext cx="3456384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4" descr="C:\Users\Vera\Pictures\схема дорог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7"/>
            <a:ext cx="3096344" cy="355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71DDA-DB0A-42EE-9907-BCB1A30C002A}" type="datetime1">
              <a:rPr lang="ru-RU" smtClean="0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Осиновская Дирекция ДСЗН Москвы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4DC43-F675-4EBB-95DD-F31F453A767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2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b="1" dirty="0"/>
              <a:t>Внеуличный переход</a:t>
            </a:r>
            <a:r>
              <a:rPr lang="ru-RU" dirty="0"/>
              <a:t> 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1115616" y="1196752"/>
            <a:ext cx="7272808" cy="1971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Это </a:t>
            </a:r>
            <a:r>
              <a:rPr lang="ru-RU" sz="2800" dirty="0"/>
              <a:t>подземный и надземный переход (мост).</a:t>
            </a:r>
          </a:p>
        </p:txBody>
      </p:sp>
      <p:pic>
        <p:nvPicPr>
          <p:cNvPr id="9" name="Объект 8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2664296" cy="2088232"/>
          </a:xfrm>
          <a:prstGeom prst="rect">
            <a:avLst/>
          </a:prstGeom>
          <a:noFill/>
        </p:spPr>
      </p:pic>
      <p:pic>
        <p:nvPicPr>
          <p:cNvPr id="10" name="Picture 3" descr="J:\Дороги\фотки от Пашки\дорога дубнинск\P1020386.JPG"/>
          <p:cNvPicPr>
            <a:picLocks noGrp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88" b="39622"/>
          <a:stretch>
            <a:fillRect/>
          </a:stretch>
        </p:blipFill>
        <p:spPr bwMode="auto">
          <a:xfrm>
            <a:off x="3563888" y="2420888"/>
            <a:ext cx="2808312" cy="187220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098" name="Picture 2" descr="J:\работа\Мои рисунки2\трасп-пеш структ\переход с лифтом\P1180100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66943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J:\работа\Мои рисунки2\переход подз\IMG_00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88"/>
          <a:stretch/>
        </p:blipFill>
        <p:spPr bwMode="auto">
          <a:xfrm>
            <a:off x="5724128" y="4572000"/>
            <a:ext cx="2088232" cy="188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5D624-F027-4A0C-8626-7AEBF50B8561}" type="datetime1">
              <a:rPr lang="ru-RU" smtClean="0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Осиновская Дирекция ДСЗН Москвы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4DC43-F675-4EBB-95DD-F31F453A767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52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dirty="0"/>
              <a:t>Тактильные указатели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1036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Здесь учитываются только наземные тактильные указатели перед переходами, лестничными сходами и другими препятствиями на пешеходных путях.</a:t>
            </a:r>
          </a:p>
        </p:txBody>
      </p:sp>
      <p:pic>
        <p:nvPicPr>
          <p:cNvPr id="8" name="Объект 7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70343"/>
            <a:ext cx="1080120" cy="948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C:\Users\User\Pictures\567087803_1.jpg"/>
          <p:cNvPicPr>
            <a:picLocks noGr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77172"/>
            <a:ext cx="1152128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 descr="C:\Users\User\Pictures\333508003_1.jpg"/>
          <p:cNvPicPr>
            <a:picLocks noGr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977172"/>
            <a:ext cx="936104" cy="92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Pictures\567087603_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977172"/>
            <a:ext cx="1008112" cy="97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7" descr="C:\Users\Astra\Pictures\ступени маркировка1.jpg"/>
          <p:cNvPicPr/>
          <p:nvPr/>
        </p:nvPicPr>
        <p:blipFill>
          <a:blip r:embed="rId6" cstate="print"/>
          <a:srcRect r="1093" b="11232"/>
          <a:stretch>
            <a:fillRect/>
          </a:stretch>
        </p:blipFill>
        <p:spPr bwMode="auto">
          <a:xfrm>
            <a:off x="431540" y="2636912"/>
            <a:ext cx="2952328" cy="2016224"/>
          </a:xfrm>
          <a:prstGeom prst="rect">
            <a:avLst/>
          </a:prstGeom>
          <a:noFill/>
        </p:spPr>
      </p:pic>
      <p:pic>
        <p:nvPicPr>
          <p:cNvPr id="13" name="Picture 10" descr="C:\Users\Vera\Pictures\переход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1880" y="2690666"/>
            <a:ext cx="2457301" cy="194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3" descr="C:\Users\Astra\Pictures\препятствия1.jpg"/>
          <p:cNvPicPr/>
          <p:nvPr/>
        </p:nvPicPr>
        <p:blipFill>
          <a:blip r:embed="rId8" cstate="print"/>
          <a:srcRect l="7983"/>
          <a:stretch>
            <a:fillRect/>
          </a:stretch>
        </p:blipFill>
        <p:spPr bwMode="auto">
          <a:xfrm>
            <a:off x="6084168" y="2690666"/>
            <a:ext cx="2843808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59E9E-DD51-4ECC-9FEE-C942A0EC562F}" type="datetime1">
              <a:rPr lang="ru-RU" smtClean="0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Осиновская Дирекция ДСЗН Москвы</a:t>
            </a:r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4DC43-F675-4EBB-95DD-F31F453A767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361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515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Описание маршрута следования к объекту </vt:lpstr>
      <vt:lpstr>Презентация PowerPoint</vt:lpstr>
      <vt:lpstr>Презентация PowerPoint</vt:lpstr>
      <vt:lpstr>Вид транспорта, номер маршрута,  название остановки</vt:lpstr>
      <vt:lpstr>Расстояние до объекта  от остановки транспорта</vt:lpstr>
      <vt:lpstr>Наличие переходов на пути следования от остановки. Регулируемый переход</vt:lpstr>
      <vt:lpstr>Нерегулируемый переход </vt:lpstr>
      <vt:lpstr>Внеуличный переход </vt:lpstr>
      <vt:lpstr>Тактильные указатели</vt:lpstr>
      <vt:lpstr>Тактильные указатели на путях движения</vt:lpstr>
      <vt:lpstr>Перепады высот</vt:lpstr>
      <vt:lpstr>Съезды с уклоном более 10%</vt:lpstr>
      <vt:lpstr>Открытые лестницы</vt:lpstr>
      <vt:lpstr>Пандусы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Вера Осиновская</cp:lastModifiedBy>
  <cp:revision>27</cp:revision>
  <dcterms:created xsi:type="dcterms:W3CDTF">2014-10-16T13:02:32Z</dcterms:created>
  <dcterms:modified xsi:type="dcterms:W3CDTF">2015-03-11T04:47:56Z</dcterms:modified>
</cp:coreProperties>
</file>